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77" r:id="rId9"/>
    <p:sldId id="262" r:id="rId10"/>
    <p:sldId id="264" r:id="rId11"/>
    <p:sldId id="265" r:id="rId12"/>
    <p:sldId id="276" r:id="rId13"/>
    <p:sldId id="266" r:id="rId14"/>
    <p:sldId id="267" r:id="rId15"/>
    <p:sldId id="278" r:id="rId16"/>
    <p:sldId id="268" r:id="rId17"/>
    <p:sldId id="269" r:id="rId18"/>
    <p:sldId id="270" r:id="rId19"/>
    <p:sldId id="279" r:id="rId20"/>
    <p:sldId id="272" r:id="rId21"/>
    <p:sldId id="273" r:id="rId22"/>
    <p:sldId id="274" r:id="rId23"/>
    <p:sldId id="275" r:id="rId24"/>
    <p:sldId id="28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82" r:id="rId33"/>
    <p:sldId id="283" r:id="rId34"/>
    <p:sldId id="284" r:id="rId35"/>
    <p:sldId id="285" r:id="rId36"/>
    <p:sldId id="286" r:id="rId37"/>
    <p:sldId id="287" r:id="rId38"/>
    <p:sldId id="290" r:id="rId39"/>
    <p:sldId id="291" r:id="rId40"/>
    <p:sldId id="292" r:id="rId41"/>
    <p:sldId id="288" r:id="rId42"/>
    <p:sldId id="289" r:id="rId4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28" y="-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42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4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29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47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2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4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5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706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30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8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n-US" sz="6600" dirty="0" err="1" smtClean="0"/>
              <a:t>Lanford</a:t>
            </a:r>
            <a:r>
              <a:rPr lang="en-US" sz="6600" dirty="0" smtClean="0"/>
              <a:t> Gabriel Murillo</a:t>
            </a:r>
          </a:p>
          <a:p>
            <a:r>
              <a:rPr lang="en-US" sz="6600" dirty="0" smtClean="0"/>
              <a:t>&amp;</a:t>
            </a:r>
          </a:p>
          <a:p>
            <a:r>
              <a:rPr lang="en-US" sz="6600" dirty="0" smtClean="0"/>
              <a:t>Diego </a:t>
            </a:r>
            <a:r>
              <a:rPr lang="en-US" sz="6600" dirty="0" err="1" smtClean="0"/>
              <a:t>Artavia</a:t>
            </a:r>
            <a:r>
              <a:rPr lang="en-US" sz="6600" dirty="0" smtClean="0"/>
              <a:t> </a:t>
            </a:r>
            <a:r>
              <a:rPr lang="en-US" sz="6600" dirty="0" err="1" smtClean="0"/>
              <a:t>Chacón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535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800" dirty="0" err="1" smtClean="0"/>
              <a:t>Todos</a:t>
            </a:r>
            <a:r>
              <a:rPr lang="en-US" sz="4800" dirty="0" smtClean="0"/>
              <a:t> los </a:t>
            </a:r>
            <a:r>
              <a:rPr lang="en-US" sz="4800" dirty="0" err="1" smtClean="0"/>
              <a:t>que</a:t>
            </a:r>
            <a:r>
              <a:rPr lang="en-US" sz="4800" dirty="0" smtClean="0"/>
              <a:t> </a:t>
            </a:r>
            <a:r>
              <a:rPr lang="en-US" sz="4800" dirty="0" err="1" smtClean="0"/>
              <a:t>utilizamos</a:t>
            </a:r>
            <a:r>
              <a:rPr lang="en-US" sz="4800" dirty="0" smtClean="0"/>
              <a:t> </a:t>
            </a:r>
            <a:r>
              <a:rPr lang="en-US" sz="4800" dirty="0" err="1" smtClean="0"/>
              <a:t>una</a:t>
            </a:r>
            <a:r>
              <a:rPr lang="en-US" sz="4800" dirty="0" smtClean="0"/>
              <a:t> </a:t>
            </a:r>
            <a:r>
              <a:rPr lang="en-US" sz="4800" dirty="0" err="1" smtClean="0"/>
              <a:t>herramienta</a:t>
            </a:r>
            <a:r>
              <a:rPr lang="en-US" sz="4800" dirty="0" smtClean="0"/>
              <a:t> </a:t>
            </a:r>
            <a:r>
              <a:rPr lang="en-US" sz="4800" dirty="0" err="1" smtClean="0"/>
              <a:t>ya</a:t>
            </a:r>
            <a:r>
              <a:rPr lang="en-US" sz="4800" dirty="0" smtClean="0"/>
              <a:t> sea software o de </a:t>
            </a:r>
            <a:r>
              <a:rPr lang="en-US" sz="4800" dirty="0" err="1" smtClean="0"/>
              <a:t>otro</a:t>
            </a:r>
            <a:r>
              <a:rPr lang="en-US" sz="4800" dirty="0" smtClean="0"/>
              <a:t> </a:t>
            </a:r>
            <a:r>
              <a:rPr lang="en-US" sz="4800" dirty="0" err="1" smtClean="0"/>
              <a:t>tipo</a:t>
            </a:r>
            <a:r>
              <a:rPr lang="en-US" sz="4800" dirty="0" smtClean="0"/>
              <a:t>, lo </a:t>
            </a:r>
            <a:r>
              <a:rPr lang="en-US" sz="4800" dirty="0" err="1" smtClean="0"/>
              <a:t>hacemos</a:t>
            </a:r>
            <a:r>
              <a:rPr lang="en-US" sz="4800" dirty="0" smtClean="0"/>
              <a:t> con un </a:t>
            </a:r>
            <a:r>
              <a:rPr lang="en-US" sz="4800" dirty="0" err="1" smtClean="0"/>
              <a:t>motivo</a:t>
            </a:r>
            <a:r>
              <a:rPr lang="en-US" sz="4800" dirty="0" smtClean="0"/>
              <a:t>.</a:t>
            </a:r>
            <a:endParaRPr lang="es-ES" sz="4800" dirty="0" smtClean="0"/>
          </a:p>
        </p:txBody>
      </p:sp>
    </p:spTree>
    <p:extLst>
      <p:ext uri="{BB962C8B-B14F-4D97-AF65-F5344CB8AC3E}">
        <p14:creationId xmlns:p14="http://schemas.microsoft.com/office/powerpoint/2010/main" val="40048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9"/>
            <a:ext cx="6444208" cy="4608511"/>
          </a:xfrm>
          <a:solidFill>
            <a:schemeClr val="bg1"/>
          </a:solidFill>
          <a:ln>
            <a:noFill/>
          </a:ln>
        </p:spPr>
        <p:txBody>
          <a:bodyPr anchor="ctr"/>
          <a:lstStyle/>
          <a:p>
            <a:r>
              <a:rPr lang="es-CR" dirty="0" smtClean="0"/>
              <a:t>Encontrar a algún hecho u objeto. </a:t>
            </a:r>
          </a:p>
          <a:p>
            <a:r>
              <a:rPr lang="es-CR" dirty="0" smtClean="0"/>
              <a:t>Aprender algo. </a:t>
            </a:r>
          </a:p>
          <a:p>
            <a:r>
              <a:rPr lang="es-CR" dirty="0" smtClean="0"/>
              <a:t>Realizar una transacción.</a:t>
            </a:r>
          </a:p>
          <a:p>
            <a:r>
              <a:rPr lang="es-CR" dirty="0" smtClean="0"/>
              <a:t>Control o monitoreo algo. </a:t>
            </a:r>
          </a:p>
          <a:p>
            <a:r>
              <a:rPr lang="es-CR" dirty="0" smtClean="0"/>
              <a:t>La creación de algo. </a:t>
            </a:r>
          </a:p>
          <a:p>
            <a:r>
              <a:rPr lang="es-CR" dirty="0" smtClean="0"/>
              <a:t>Conversar con otras personas. </a:t>
            </a:r>
          </a:p>
          <a:p>
            <a:r>
              <a:rPr lang="es-CR" dirty="0" smtClean="0"/>
              <a:t>Entretenernos.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3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8662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¿</a:t>
            </a:r>
            <a:r>
              <a:rPr lang="en-US" sz="9600" dirty="0" err="1" smtClean="0"/>
              <a:t>Porque</a:t>
            </a:r>
            <a:r>
              <a:rPr lang="en-US" sz="9600" dirty="0" smtClean="0"/>
              <a:t>?</a:t>
            </a:r>
            <a:endParaRPr lang="es-ES" sz="9600" dirty="0"/>
          </a:p>
        </p:txBody>
      </p:sp>
      <p:sp>
        <p:nvSpPr>
          <p:cNvPr id="3" name="2 CuadroTexto"/>
          <p:cNvSpPr txBox="1"/>
          <p:nvPr/>
        </p:nvSpPr>
        <p:spPr>
          <a:xfrm>
            <a:off x="4257774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rot="10800000">
            <a:off x="2771800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508104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 rot="10800000">
            <a:off x="4022130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4392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 rot="10800000">
            <a:off x="5257948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963916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10800000">
            <a:off x="647794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014563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rot="10800000">
            <a:off x="1528589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744141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 rot="10800000">
            <a:off x="258167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99566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 rot="10800000">
            <a:off x="-986408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7763" y="969622"/>
            <a:ext cx="8964488" cy="4891211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El primer paso en el diseño de una interfaz es averiguar lo que los usuarios están tratando de lograr realmente. </a:t>
            </a:r>
          </a:p>
          <a:p>
            <a:pPr marL="0" indent="0">
              <a:buNone/>
            </a:pPr>
            <a:r>
              <a:rPr lang="es-CR" dirty="0" smtClean="0"/>
              <a:t>Rellenar un formulario, por ejemplo, es casi nunca un objetivo en sí mismo ,  las personas sólo lo hacen porque están tratando de comprar algo en línea , renovar su licencia de conducir , o instalar el software.</a:t>
            </a:r>
          </a:p>
          <a:p>
            <a:pPr marL="0" indent="0">
              <a:buNone/>
            </a:pPr>
            <a:r>
              <a:rPr lang="es-CR" dirty="0" smtClean="0"/>
              <a:t>El motivo real es la realización de algún tipo de transacción.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Hacer las preguntas correctas ayuda a conectar los objetivos del usuario con el proceso de diseño . </a:t>
            </a:r>
          </a:p>
          <a:p>
            <a:pPr marL="0" indent="0">
              <a:buNone/>
            </a:pPr>
            <a:r>
              <a:rPr lang="es-CR" dirty="0" smtClean="0"/>
              <a:t>Los clientes normalmente te hablan en soluciones deseadas , no de necesidades y problemas.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8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ownloads\15751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83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Cuando un usuario o cliente dice que quiere una cierta característica , hay que preguntar "¿por qué?" la quiere, para determinar su objetivo inmediato . </a:t>
            </a:r>
          </a:p>
          <a:p>
            <a:pPr marL="0" indent="0">
              <a:buNone/>
            </a:pPr>
            <a:r>
              <a:rPr lang="es-CR" dirty="0" smtClean="0"/>
              <a:t>Luego de la respuesta a esta pregunta , pregunta "¿por qué?" de nuevo. Sigue preguntando hasta llegar más allá de los límites del problema de diseño inmediato y tengas un panorama mas claro del asunto.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1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Es engañosamente fácil de modelar los usuarios </a:t>
            </a:r>
          </a:p>
          <a:p>
            <a:pPr marL="0" indent="0">
              <a:buNone/>
            </a:pPr>
            <a:r>
              <a:rPr lang="es-CR" dirty="0" smtClean="0"/>
              <a:t>como una única entidad- sin rostro " Pero esto no hará que los usuarios reflejen la realidad de lo que necesitan.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Para hacer bien un diseño, se necesita tomar muchos factores "más suaves" en cuenta: reacciones , preferencias, contexto social , creencias y valores. </a:t>
            </a:r>
          </a:p>
          <a:p>
            <a:pPr marL="0" indent="0">
              <a:buNone/>
            </a:pPr>
            <a:r>
              <a:rPr lang="es-CR" dirty="0" smtClean="0"/>
              <a:t>Todos esto podría afectar el diseño de una aplicación o sitio. </a:t>
            </a:r>
          </a:p>
          <a:p>
            <a:pPr marL="0" indent="0">
              <a:buNone/>
            </a:pPr>
            <a:r>
              <a:rPr lang="es-CR" dirty="0" smtClean="0"/>
              <a:t>Entre estos factores más suaves , es posible que se encuentre la función crítica o factor de diseño que hace que su aplicación más atractiva y exitosa.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enfocarnos</a:t>
            </a:r>
            <a:r>
              <a:rPr lang="en-US" dirty="0" smtClean="0"/>
              <a:t> en lo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siente</a:t>
            </a:r>
            <a:r>
              <a:rPr lang="en-US" dirty="0" smtClean="0"/>
              <a:t> y </a:t>
            </a:r>
            <a:r>
              <a:rPr lang="en-US" dirty="0" err="1" smtClean="0"/>
              <a:t>necesita</a:t>
            </a:r>
            <a:r>
              <a:rPr lang="en-US" dirty="0" smtClean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5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det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32" y="0"/>
            <a:ext cx="63894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79512" y="836712"/>
            <a:ext cx="9144000" cy="6858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¿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necesitas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saber </a:t>
            </a:r>
            <a:r>
              <a:rPr lang="en-US" sz="3600" dirty="0" err="1" smtClean="0"/>
              <a:t>acerca</a:t>
            </a:r>
            <a:r>
              <a:rPr lang="en-US" sz="3600" dirty="0" smtClean="0"/>
              <a:t> del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  <a:r>
              <a:rPr lang="en-US" sz="3600" dirty="0" err="1" smtClean="0"/>
              <a:t>usuario</a:t>
            </a:r>
            <a:r>
              <a:rPr lang="en-US" sz="3600" dirty="0" smtClean="0"/>
              <a:t>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5253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esktop\UI to 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679406" cy="4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0" y="43776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From UI 2 U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36595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Al </a:t>
            </a:r>
            <a:r>
              <a:rPr lang="en-US" dirty="0" err="1" smtClean="0"/>
              <a:t>comenzar</a:t>
            </a:r>
            <a:r>
              <a:rPr lang="en-US" dirty="0" smtClean="0"/>
              <a:t> un </a:t>
            </a:r>
            <a:r>
              <a:rPr lang="en-US" dirty="0" err="1" smtClean="0"/>
              <a:t>diseño</a:t>
            </a:r>
            <a:r>
              <a:rPr lang="en-US" dirty="0" smtClean="0"/>
              <a:t>, </a:t>
            </a:r>
            <a:r>
              <a:rPr lang="es-CR" dirty="0" smtClean="0"/>
              <a:t>tendrás </a:t>
            </a:r>
            <a:r>
              <a:rPr lang="es-CR" dirty="0"/>
              <a:t>que caracterizar el tipo de personas que van a </a:t>
            </a:r>
            <a:r>
              <a:rPr lang="es-CR" dirty="0" smtClean="0"/>
              <a:t>utilizarlo(incluyendo </a:t>
            </a:r>
            <a:r>
              <a:rPr lang="es-CR" dirty="0"/>
              <a:t>los factores más suaves que acabamos de mencionar), y la mejor manera de hacerlo es </a:t>
            </a:r>
            <a:r>
              <a:rPr lang="es-CR" dirty="0" smtClean="0"/>
              <a:t>salir a buscarlas y conocerlas. Dado que cada usuario es </a:t>
            </a:r>
            <a:r>
              <a:rPr lang="es-CR" dirty="0"/>
              <a:t>ú</a:t>
            </a:r>
            <a:r>
              <a:rPr lang="es-CR" dirty="0" smtClean="0"/>
              <a:t>nico, y no podemos diseñar específicamente para todos los tipos de usuarios que usen nuestro diseño, el truco está en descubrir que es generalmente cierto acerca de nuestros usuarios.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Específicamente</a:t>
            </a:r>
            <a:r>
              <a:rPr lang="en-US" dirty="0" smtClean="0"/>
              <a:t>, lo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lo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s-CR" dirty="0" smtClean="0"/>
              <a:t>• </a:t>
            </a:r>
            <a:r>
              <a:rPr lang="es-CR" dirty="0"/>
              <a:t>Las tareas específicas que se </a:t>
            </a:r>
            <a:r>
              <a:rPr lang="es-CR" dirty="0" smtClean="0"/>
              <a:t>realizan en </a:t>
            </a:r>
            <a:r>
              <a:rPr lang="es-CR" dirty="0"/>
              <a:t>la búsqueda de esos </a:t>
            </a:r>
            <a:r>
              <a:rPr lang="es-CR" dirty="0" smtClean="0"/>
              <a:t>objetivos.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El lenguaje y las palabras que utilizan para describir lo que están </a:t>
            </a:r>
            <a:r>
              <a:rPr lang="es-CR" dirty="0" smtClean="0"/>
              <a:t>haciendo.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 habilidad en el uso de software similar a lo que usted está </a:t>
            </a:r>
            <a:r>
              <a:rPr lang="es-CR" dirty="0" smtClean="0"/>
              <a:t>diseñando.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Sus actitudes hacia el tipo de cosa que usted </a:t>
            </a:r>
            <a:r>
              <a:rPr lang="es-CR" dirty="0" smtClean="0"/>
              <a:t>esté diseñando</a:t>
            </a:r>
            <a:r>
              <a:rPr lang="es-CR" dirty="0"/>
              <a:t>, y cómo diferentes </a:t>
            </a:r>
            <a:r>
              <a:rPr lang="es-CR" dirty="0" smtClean="0"/>
              <a:t>diseños puedan </a:t>
            </a:r>
            <a:r>
              <a:rPr lang="es-CR" dirty="0"/>
              <a:t>afectar a dichas actitudes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5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mejorar</a:t>
            </a:r>
            <a:r>
              <a:rPr lang="en-US" dirty="0" smtClean="0"/>
              <a:t> la </a:t>
            </a:r>
            <a:r>
              <a:rPr lang="en-US" dirty="0" err="1" smtClean="0"/>
              <a:t>investigación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Observación</a:t>
            </a:r>
            <a:r>
              <a:rPr lang="en-US" dirty="0" smtClean="0"/>
              <a:t> </a:t>
            </a:r>
            <a:r>
              <a:rPr lang="en-US" dirty="0" err="1" smtClean="0"/>
              <a:t>directa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Estudio</a:t>
            </a:r>
            <a:r>
              <a:rPr lang="en-US" dirty="0" smtClean="0"/>
              <a:t> de </a:t>
            </a:r>
            <a:r>
              <a:rPr lang="en-US" dirty="0" err="1" smtClean="0"/>
              <a:t>casos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Encuestas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Personas.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Se puede </a:t>
            </a:r>
            <a:r>
              <a:rPr lang="es-CR" dirty="0"/>
              <a:t>notar que algunos de estos métodos y temas, tales como entrevistas y </a:t>
            </a:r>
            <a:r>
              <a:rPr lang="es-CR" dirty="0" smtClean="0"/>
              <a:t>encuestas, suenan </a:t>
            </a:r>
            <a:r>
              <a:rPr lang="es-CR" dirty="0"/>
              <a:t>sospechosamente </a:t>
            </a:r>
            <a:r>
              <a:rPr lang="es-CR" dirty="0" smtClean="0"/>
              <a:t>como actividades </a:t>
            </a:r>
            <a:r>
              <a:rPr lang="es-CR" dirty="0"/>
              <a:t>de marketing. </a:t>
            </a:r>
            <a:r>
              <a:rPr lang="es-CR" dirty="0" smtClean="0"/>
              <a:t>Pues son exactamente eso. </a:t>
            </a:r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grupos de </a:t>
            </a:r>
            <a:r>
              <a:rPr lang="es-CR" dirty="0" smtClean="0"/>
              <a:t>enfoque pueden </a:t>
            </a:r>
            <a:r>
              <a:rPr lang="es-CR" dirty="0"/>
              <a:t>ser </a:t>
            </a:r>
            <a:r>
              <a:rPr lang="es-CR" dirty="0" smtClean="0"/>
              <a:t>útiles, </a:t>
            </a:r>
            <a:r>
              <a:rPr lang="es-CR" dirty="0"/>
              <a:t>también (aunque no </a:t>
            </a:r>
            <a:r>
              <a:rPr lang="es-CR" dirty="0" smtClean="0"/>
              <a:t>tanto), </a:t>
            </a:r>
            <a:r>
              <a:rPr lang="es-CR" dirty="0"/>
              <a:t>y el concepto de segmentación del </a:t>
            </a:r>
            <a:r>
              <a:rPr lang="es-CR" dirty="0" smtClean="0"/>
              <a:t>mercado se </a:t>
            </a:r>
            <a:r>
              <a:rPr lang="es-CR" dirty="0"/>
              <a:t>asemeja a la definición del público objetivo aquí utilizados. En ambos casos, </a:t>
            </a:r>
            <a:r>
              <a:rPr lang="es-CR" dirty="0" smtClean="0"/>
              <a:t>el punto </a:t>
            </a:r>
            <a:r>
              <a:rPr lang="es-CR" dirty="0"/>
              <a:t>es entender a la audiencia lo mejor que pueda.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9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La </a:t>
            </a:r>
            <a:r>
              <a:rPr lang="en-US" sz="4800" dirty="0" err="1" smtClean="0"/>
              <a:t>motivación</a:t>
            </a:r>
            <a:r>
              <a:rPr lang="en-US" sz="4800" dirty="0" smtClean="0"/>
              <a:t> del </a:t>
            </a:r>
            <a:r>
              <a:rPr lang="en-US" sz="4800" dirty="0" err="1" smtClean="0"/>
              <a:t>usuario</a:t>
            </a:r>
            <a:r>
              <a:rPr lang="en-US" sz="4800" dirty="0" smtClean="0"/>
              <a:t> </a:t>
            </a:r>
            <a:r>
              <a:rPr lang="en-US" sz="4800" dirty="0" err="1" smtClean="0"/>
              <a:t>por</a:t>
            </a:r>
            <a:r>
              <a:rPr lang="en-US" sz="4800" dirty="0" smtClean="0"/>
              <a:t> </a:t>
            </a:r>
            <a:r>
              <a:rPr lang="en-US" sz="4800" dirty="0" err="1" smtClean="0"/>
              <a:t>aprender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485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Antes de iniciar el proceso de diseño, tenga en cuenta </a:t>
            </a:r>
            <a:r>
              <a:rPr lang="es-CR" dirty="0" smtClean="0"/>
              <a:t>el enfoque general</a:t>
            </a:r>
            <a:r>
              <a:rPr lang="es-CR" dirty="0"/>
              <a:t>. Piense en cómo </a:t>
            </a:r>
            <a:r>
              <a:rPr lang="es-CR" dirty="0" smtClean="0"/>
              <a:t>se podría diseñar el estilo general de interacción. Además, debe elegir </a:t>
            </a:r>
            <a:r>
              <a:rPr lang="es-CR" dirty="0"/>
              <a:t>el grado de libertad </a:t>
            </a:r>
            <a:r>
              <a:rPr lang="es-CR" dirty="0" smtClean="0"/>
              <a:t>de los usuarios para actuar </a:t>
            </a:r>
            <a:r>
              <a:rPr lang="es-CR" dirty="0"/>
              <a:t>de forma arbitraria.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Bien puede  ser desde </a:t>
            </a:r>
            <a:r>
              <a:rPr lang="es-CR" dirty="0"/>
              <a:t>un asistente de instalación de </a:t>
            </a:r>
            <a:r>
              <a:rPr lang="es-CR" dirty="0" smtClean="0"/>
              <a:t>software(simple y directo), hasta un procesador </a:t>
            </a:r>
          </a:p>
          <a:p>
            <a:pPr marL="0" indent="0">
              <a:buNone/>
            </a:pPr>
            <a:r>
              <a:rPr lang="es-CR" dirty="0" smtClean="0"/>
              <a:t>de hojas de cálculo(intrincado, hecho para </a:t>
            </a:r>
          </a:p>
          <a:p>
            <a:pPr marL="0" indent="0">
              <a:buNone/>
            </a:pPr>
            <a:r>
              <a:rPr lang="es-CR" dirty="0" smtClean="0"/>
              <a:t>usuarios mucho mas experimentados).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5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He aquí una pregunta aún más fundamental: </a:t>
            </a:r>
            <a:r>
              <a:rPr lang="es-CR" dirty="0" smtClean="0"/>
              <a:t>¿la </a:t>
            </a:r>
            <a:r>
              <a:rPr lang="es-CR" dirty="0"/>
              <a:t>cantidad de esfuerzo son sus usuarios dispuestos a</a:t>
            </a:r>
          </a:p>
          <a:p>
            <a:pPr marL="0" indent="0">
              <a:buNone/>
            </a:pPr>
            <a:r>
              <a:rPr lang="es-CR" dirty="0"/>
              <a:t>pasar de aprender la interfaz?</a:t>
            </a: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7466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Tal vez el usuario utiliza dicha herramienta todos </a:t>
            </a:r>
            <a:r>
              <a:rPr lang="es-CR" dirty="0"/>
              <a:t>los días en el trabajo, claramente </a:t>
            </a:r>
            <a:r>
              <a:rPr lang="es-CR" dirty="0" smtClean="0"/>
              <a:t>está motivado en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aprenderlo </a:t>
            </a:r>
            <a:r>
              <a:rPr lang="es-CR" dirty="0" smtClean="0"/>
              <a:t>bien en </a:t>
            </a:r>
            <a:r>
              <a:rPr lang="es-CR" dirty="0"/>
              <a:t>ese caso, pero </a:t>
            </a:r>
            <a:r>
              <a:rPr lang="es-CR" dirty="0" smtClean="0"/>
              <a:t>es </a:t>
            </a:r>
            <a:r>
              <a:rPr lang="es-CR" dirty="0"/>
              <a:t>raro. </a:t>
            </a:r>
            <a:r>
              <a:rPr lang="es-CR" dirty="0" smtClean="0"/>
              <a:t>Tal </a:t>
            </a:r>
            <a:r>
              <a:rPr lang="es-CR" dirty="0"/>
              <a:t>vez </a:t>
            </a:r>
            <a:r>
              <a:rPr lang="es-CR" dirty="0" smtClean="0"/>
              <a:t>es de uso esporádico, </a:t>
            </a:r>
            <a:r>
              <a:rPr lang="es-CR" dirty="0"/>
              <a:t>y </a:t>
            </a:r>
            <a:r>
              <a:rPr lang="es-CR" dirty="0" smtClean="0"/>
              <a:t>aprenden sólo </a:t>
            </a:r>
            <a:r>
              <a:rPr lang="es-CR" dirty="0"/>
              <a:t>lo </a:t>
            </a:r>
            <a:r>
              <a:rPr lang="es-CR" dirty="0" smtClean="0"/>
              <a:t>suficiente </a:t>
            </a:r>
            <a:r>
              <a:rPr lang="es-CR" dirty="0"/>
              <a:t>como para salir del </a:t>
            </a:r>
            <a:r>
              <a:rPr lang="es-CR" dirty="0" smtClean="0"/>
              <a:t>paso. Tal </a:t>
            </a:r>
            <a:r>
              <a:rPr lang="es-CR" dirty="0"/>
              <a:t>vez sólo </a:t>
            </a:r>
            <a:r>
              <a:rPr lang="es-CR" dirty="0" smtClean="0"/>
              <a:t>lo usarán una vez, </a:t>
            </a:r>
            <a:r>
              <a:rPr lang="es-CR" dirty="0"/>
              <a:t>durante 30 segundos.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Para ser honestos:  ¿se </a:t>
            </a:r>
            <a:r>
              <a:rPr lang="es-CR" dirty="0"/>
              <a:t>puede esperar </a:t>
            </a:r>
            <a:r>
              <a:rPr lang="es-CR" dirty="0" smtClean="0"/>
              <a:t>que la </a:t>
            </a:r>
            <a:r>
              <a:rPr lang="es-CR" dirty="0"/>
              <a:t>mayoría de los usuarios se convierten en intermediarios o </a:t>
            </a:r>
            <a:r>
              <a:rPr lang="es-CR" dirty="0" smtClean="0"/>
              <a:t>expertos? </a:t>
            </a:r>
          </a:p>
          <a:p>
            <a:pPr marL="0" indent="0">
              <a:buNone/>
            </a:pPr>
            <a:r>
              <a:rPr lang="es-CR" dirty="0" smtClean="0"/>
              <a:t>¿O van quedarse siendo usuarios principiantes perpetuos, sabiendo solo lo necesario?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48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Software </a:t>
            </a:r>
            <a:r>
              <a:rPr lang="en-US" dirty="0" err="1" smtClean="0"/>
              <a:t>diseñado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intermedio</a:t>
            </a:r>
            <a:r>
              <a:rPr lang="en-US" dirty="0" smtClean="0"/>
              <a:t>/</a:t>
            </a:r>
            <a:r>
              <a:rPr lang="en-US" dirty="0" err="1" smtClean="0"/>
              <a:t>experto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s-ES" dirty="0" err="1" smtClean="0"/>
              <a:t>Photoshop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err="1" smtClean="0"/>
              <a:t>Dreamweaver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smtClean="0"/>
              <a:t>Excel.</a:t>
            </a:r>
            <a:endParaRPr lang="es-ES" dirty="0"/>
          </a:p>
          <a:p>
            <a:r>
              <a:rPr lang="es-ES" dirty="0" smtClean="0"/>
              <a:t>Entornos de desarrollo de código.</a:t>
            </a:r>
            <a:endParaRPr lang="es-ES" dirty="0"/>
          </a:p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administración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servidores</a:t>
            </a:r>
            <a:r>
              <a:rPr lang="en-US" dirty="0" smtClean="0"/>
              <a:t> web.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43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/>
              <a:t>En </a:t>
            </a:r>
            <a:r>
              <a:rPr lang="en-US" dirty="0" err="1" smtClean="0"/>
              <a:t>contraste</a:t>
            </a:r>
            <a:r>
              <a:rPr lang="en-US" dirty="0" smtClean="0"/>
              <a:t> con lo anterior,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diseñadas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ocasionales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Kioskos</a:t>
            </a:r>
            <a:r>
              <a:rPr lang="en-US" dirty="0" smtClean="0"/>
              <a:t> en </a:t>
            </a:r>
            <a:r>
              <a:rPr lang="en-US" dirty="0" err="1" smtClean="0"/>
              <a:t>centros</a:t>
            </a:r>
            <a:r>
              <a:rPr lang="en-US" dirty="0" smtClean="0"/>
              <a:t> </a:t>
            </a:r>
            <a:r>
              <a:rPr lang="en-US" dirty="0" err="1" smtClean="0"/>
              <a:t>turisticos</a:t>
            </a:r>
            <a:r>
              <a:rPr lang="en-US" dirty="0" smtClean="0"/>
              <a:t> o </a:t>
            </a:r>
            <a:r>
              <a:rPr lang="en-US" dirty="0" err="1" smtClean="0"/>
              <a:t>museos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Controles</a:t>
            </a:r>
            <a:r>
              <a:rPr lang="en-US" dirty="0" smtClean="0"/>
              <a:t> de Windows o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el </a:t>
            </a:r>
            <a:r>
              <a:rPr lang="en-US" dirty="0" err="1" smtClean="0"/>
              <a:t>fondo</a:t>
            </a:r>
            <a:r>
              <a:rPr lang="en-US" dirty="0" smtClean="0"/>
              <a:t> de </a:t>
            </a:r>
            <a:r>
              <a:rPr lang="en-US" dirty="0" err="1" smtClean="0"/>
              <a:t>escritorio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Páginas</a:t>
            </a:r>
            <a:r>
              <a:rPr lang="en-US" dirty="0" smtClean="0"/>
              <a:t> de </a:t>
            </a:r>
            <a:r>
              <a:rPr lang="en-US" dirty="0" err="1" smtClean="0"/>
              <a:t>compras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tiendas</a:t>
            </a:r>
            <a:r>
              <a:rPr lang="en-US" dirty="0" smtClean="0"/>
              <a:t> online.</a:t>
            </a:r>
            <a:endParaRPr lang="en-US" dirty="0"/>
          </a:p>
          <a:p>
            <a:r>
              <a:rPr lang="es-ES" dirty="0" smtClean="0"/>
              <a:t>Asistentes de instalación (</a:t>
            </a:r>
            <a:r>
              <a:rPr lang="es-ES" dirty="0" err="1" smtClean="0"/>
              <a:t>wizards</a:t>
            </a:r>
            <a:r>
              <a:rPr lang="es-ES" dirty="0" smtClean="0"/>
              <a:t>).</a:t>
            </a:r>
            <a:endParaRPr lang="es-ES" dirty="0"/>
          </a:p>
          <a:p>
            <a:r>
              <a:rPr lang="en-US" dirty="0" err="1" smtClean="0"/>
              <a:t>Cajeros</a:t>
            </a:r>
            <a:r>
              <a:rPr lang="en-US" dirty="0" smtClean="0"/>
              <a:t> </a:t>
            </a:r>
            <a:r>
              <a:rPr lang="en-US" dirty="0" err="1" smtClean="0"/>
              <a:t>automáticos</a:t>
            </a:r>
            <a:r>
              <a:rPr lang="en-US" dirty="0"/>
              <a:t>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996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"Un buen diseño de interfaz, inicia con una buena comprensión de las personas, que es lo que les </a:t>
            </a:r>
          </a:p>
          <a:p>
            <a:pPr marL="0" indent="0">
              <a:buNone/>
            </a:pPr>
            <a:r>
              <a:rPr lang="es-CR" dirty="0" smtClean="0"/>
              <a:t>gusta, cual es el objetivo que tienen y como van </a:t>
            </a:r>
          </a:p>
          <a:p>
            <a:pPr marL="0" indent="0">
              <a:buNone/>
            </a:pPr>
            <a:r>
              <a:rPr lang="es-CR" dirty="0" smtClean="0"/>
              <a:t>a interactuar con lo que sea que estén usando"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Pero tenemos también un grupo de aplicaciones que se caracteriza por tener un poco de ambos grupos:</a:t>
            </a:r>
          </a:p>
          <a:p>
            <a:r>
              <a:rPr lang="es-ES" dirty="0" smtClean="0"/>
              <a:t>PowerPoint.</a:t>
            </a:r>
            <a:endParaRPr lang="es-ES" dirty="0"/>
          </a:p>
          <a:p>
            <a:r>
              <a:rPr lang="es-ES" dirty="0" smtClean="0"/>
              <a:t>Clientes de e-mail.</a:t>
            </a:r>
            <a:endParaRPr lang="es-ES" dirty="0"/>
          </a:p>
          <a:p>
            <a:r>
              <a:rPr lang="es-ES" dirty="0" smtClean="0"/>
              <a:t>Facebook.</a:t>
            </a:r>
            <a:endParaRPr lang="es-ES" dirty="0"/>
          </a:p>
          <a:p>
            <a:r>
              <a:rPr lang="es-ES" dirty="0" smtClean="0"/>
              <a:t>Herramientas para escribir Blogs.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87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reeVector-Square-Patterns-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8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CR" sz="9600" dirty="0" smtClean="0"/>
              <a:t>Patrones</a:t>
            </a:r>
            <a:endParaRPr lang="es-CR" sz="9600" dirty="0"/>
          </a:p>
        </p:txBody>
      </p:sp>
    </p:spTree>
    <p:extLst>
      <p:ext uri="{BB962C8B-B14F-4D97-AF65-F5344CB8AC3E}">
        <p14:creationId xmlns:p14="http://schemas.microsoft.com/office/powerpoint/2010/main" val="3243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«Quiero lograr algo ahora, no después»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ES" dirty="0"/>
              <a:t>La naturaleza humana exige cambios inmediatos, por eso es mejor "crear una experiencia</a:t>
            </a:r>
          </a:p>
          <a:p>
            <a:pPr marL="0" indent="0">
              <a:buNone/>
            </a:pPr>
            <a:r>
              <a:rPr lang="es-ES" dirty="0"/>
              <a:t>de éxito " 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Consejo: Diseñar la interfaz primero.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83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«Es suficientemente bueno. No pasaré más tiempo aprendiendo a hacerlo mejor»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El usuario Escanea la pantalla buscando lo que quiere,</a:t>
            </a:r>
          </a:p>
          <a:p>
            <a:pPr marL="0" indent="0">
              <a:buNone/>
            </a:pPr>
            <a:r>
              <a:rPr lang="es-CR" dirty="0"/>
              <a:t>y no le gusta pensar de más, y se apegan a una rutina.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07299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La gente cambia a veces lo que está haciendo, y los diseñadores deben crear oportunidades para que el usuario lo haga. 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Guardar información de un formulario.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Al usuario no hay que retenerlo haciéndole preguntas si lo único que necesitaba era hacer algo pequeño.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Dejar procesos para después y no acosarlo es lo ideal.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s-ES" dirty="0"/>
              <a:t>No acosar al usuario con demasiadas opciones</a:t>
            </a:r>
          </a:p>
          <a:p>
            <a:r>
              <a:rPr lang="es-ES" dirty="0"/>
              <a:t>Marcar claramente los campos obligatorios, y no abusar de estos.</a:t>
            </a:r>
          </a:p>
          <a:p>
            <a:r>
              <a:rPr lang="es-ES" dirty="0"/>
              <a:t>Presentar la lista corta; ocultar la lista larga.</a:t>
            </a:r>
          </a:p>
          <a:p>
            <a:r>
              <a:rPr lang="es-ES" dirty="0"/>
              <a:t>Utilice valores por omisión siempre que sea posible</a:t>
            </a:r>
          </a:p>
          <a:p>
            <a:r>
              <a:rPr lang="es-ES" dirty="0"/>
              <a:t>Hacer posible que los usuarios vuelvan a los campos diferidos después</a:t>
            </a:r>
          </a:p>
          <a:p>
            <a:r>
              <a:rPr lang="es-CR" dirty="0"/>
              <a:t>Facilitar el registro.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La gente al crear no es ordenada siempre se mira desde cualquier punto, y da pasos atrás para probar alguna cosa.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una interfaz sensible a cambios rápidos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 estado de Flujo en los usuarios lejos de</a:t>
            </a:r>
          </a:p>
          <a:p>
            <a:pPr marL="0" indent="0">
              <a:buNone/>
            </a:pPr>
            <a:r>
              <a:rPr lang="es-CR" dirty="0" smtClean="0"/>
              <a:t>distracciones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uardo\Desktop\img pres\computer-and-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36" y="-27384"/>
            <a:ext cx="46006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9898" y="0"/>
            <a:ext cx="9153897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Entre más sepamos de las personas, y más nos identifiquemos con ellas, podremos diseñar de interfaces de manera más efectiva.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2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Hay acciones que se convierten en hábitos y las personas querrán usarlos en el sitio.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Como usar </a:t>
            </a:r>
            <a:r>
              <a:rPr lang="es-CR" dirty="0" err="1" smtClean="0"/>
              <a:t>Ctrl</a:t>
            </a:r>
            <a:r>
              <a:rPr lang="es-CR" dirty="0" smtClean="0"/>
              <a:t>-X, </a:t>
            </a:r>
            <a:r>
              <a:rPr lang="es-CR" dirty="0" err="1" smtClean="0"/>
              <a:t>Ctrl</a:t>
            </a:r>
            <a:r>
              <a:rPr lang="es-CR" dirty="0" smtClean="0"/>
              <a:t>-S por ejemplo.</a:t>
            </a:r>
          </a:p>
          <a:p>
            <a:pPr marL="0" indent="0">
              <a:buNone/>
            </a:pPr>
            <a:r>
              <a:rPr lang="es-CR" dirty="0" smtClean="0"/>
              <a:t>Los gestos del diseño deben hacer las cosas esperadas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Por ejemplo: El botón de Aceptar de un pop-up.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Los usuarios  quieren hacer algo constructivo o entretenido en su poco tiempo libre.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61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100811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9600" dirty="0" err="1" smtClean="0"/>
              <a:t>Interacción</a:t>
            </a:r>
            <a:endParaRPr lang="es-ES" sz="9600" dirty="0"/>
          </a:p>
        </p:txBody>
      </p:sp>
      <p:pic>
        <p:nvPicPr>
          <p:cNvPr id="1026" name="Picture 2" descr="C:\Users\Holtlanf999\Desktop\03b4c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36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316835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Cada vez que alguien utiliza una aplicación o producto digital, se lleva a cabo una conversación de tipo usuario-producto.</a:t>
            </a:r>
          </a:p>
          <a:p>
            <a:pPr marL="0" indent="0">
              <a:buNone/>
            </a:pPr>
            <a:r>
              <a:rPr lang="es-CR" dirty="0" smtClean="0"/>
              <a:t>Nosotros como diseñadores de UI, debemos crear el </a:t>
            </a:r>
          </a:p>
          <a:p>
            <a:pPr marL="0" indent="0">
              <a:buNone/>
            </a:pPr>
            <a:r>
              <a:rPr lang="es-CR" dirty="0" smtClean="0"/>
              <a:t>"guión" de esa conversación, o al menos definir los términos en los que se llevará a cabo.</a:t>
            </a:r>
          </a:p>
        </p:txBody>
      </p:sp>
    </p:spTree>
    <p:extLst>
      <p:ext uri="{BB962C8B-B14F-4D97-AF65-F5344CB8AC3E}">
        <p14:creationId xmlns:p14="http://schemas.microsoft.com/office/powerpoint/2010/main" val="34026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75031"/>
          </a:xfrm>
          <a:noFill/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En caso de crear el guión de dicha conversación, hay entender muy bien el lado humano. </a:t>
            </a:r>
          </a:p>
          <a:p>
            <a:pPr marL="0" indent="0">
              <a:buNone/>
            </a:pPr>
            <a:r>
              <a:rPr lang="es-CR" dirty="0" smtClean="0"/>
              <a:t>Cuales son los motivos e intenciones del usuario y que vocabulario de palabras, iconos o gestos espera.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171f03f76ab4ee32f624e406c805f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8253" y="-868"/>
            <a:ext cx="11362253" cy="71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260648"/>
            <a:ext cx="9324528" cy="1143000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Pensamos</a:t>
            </a:r>
            <a:r>
              <a:rPr lang="en-US" sz="8000" dirty="0" smtClean="0"/>
              <a:t> </a:t>
            </a:r>
            <a:r>
              <a:rPr lang="en-US" sz="8000" dirty="0" err="1" smtClean="0"/>
              <a:t>Diferente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8687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CR" sz="4800" dirty="0" smtClean="0"/>
              <a:t>Conoce a tus usuarios , porque no son como tu!!! 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508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1379</Words>
  <Application>Microsoft Office PowerPoint</Application>
  <PresentationFormat>Presentación en pantalla (4:3)</PresentationFormat>
  <Paragraphs>133</Paragraphs>
  <Slides>42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Pensamos Diferente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Holtlanf999</dc:creator>
  <cp:lastModifiedBy>Holtlanf999</cp:lastModifiedBy>
  <cp:revision>35</cp:revision>
  <dcterms:created xsi:type="dcterms:W3CDTF">2015-03-16T19:51:10Z</dcterms:created>
  <dcterms:modified xsi:type="dcterms:W3CDTF">2015-03-20T00:32:47Z</dcterms:modified>
</cp:coreProperties>
</file>